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86" r:id="rId4"/>
    <p:sldId id="284" r:id="rId5"/>
    <p:sldId id="260" r:id="rId6"/>
    <p:sldId id="281" r:id="rId7"/>
    <p:sldId id="263" r:id="rId8"/>
    <p:sldId id="264" r:id="rId9"/>
    <p:sldId id="283" r:id="rId10"/>
    <p:sldId id="265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96E49-981C-4B95-8DD4-F00D6FEF03A0}" type="datetimeFigureOut">
              <a:rPr lang="es-CO" smtClean="0"/>
              <a:t>21/04/2015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42827-7AC9-44FA-A9F9-D67D5FFE535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252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42827-7AC9-44FA-A9F9-D67D5FFE5357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59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0774-8526-4D80-AB4B-3B1E76856CEA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8B5F-2258-4118-B339-4183066472F2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F3F2-9930-4C1F-B61F-596682B7195A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C55-44BD-4A3F-9E2C-C616D5BA174A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5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9E88-05D2-490E-BB10-328E0642C915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4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ABA8-1DB1-4E58-9249-741A14D5EB60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7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6EDB-0C36-44FB-865F-39C1A6153196}" type="datetime1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0F6-8CA9-4DE1-B030-925D4DFE4C54}" type="datetime1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9CFC-978F-421E-B03F-704A5E6BE2E9}" type="datetime1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B3D4-08DC-47D1-A25B-098326CBECE7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5FBF-2910-45F3-930A-AC7ACB7297B3}" type="datetime1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3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ED551-91F4-4D35-936A-4031CC08E692}" type="datetime1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E010-FE3C-4449-A453-2FD90E22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7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Proceso justo y legítimo para priorizar en salud</a:t>
            </a:r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Julián Urrutia</a:t>
            </a:r>
          </a:p>
          <a:p>
            <a:r>
              <a:rPr lang="es-CO" sz="2000" dirty="0" smtClean="0"/>
              <a:t>Candidato a PhD en políticas de salud y ética de poblaciones</a:t>
            </a:r>
          </a:p>
          <a:p>
            <a:r>
              <a:rPr lang="es-CO" sz="2400" dirty="0" smtClean="0"/>
              <a:t>Harvard </a:t>
            </a:r>
            <a:r>
              <a:rPr lang="es-CO" sz="2400" dirty="0" err="1" smtClean="0"/>
              <a:t>University</a:t>
            </a:r>
            <a:endParaRPr lang="es-CO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Publicidad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No significa que todos los </a:t>
            </a:r>
            <a:r>
              <a:rPr lang="es-CO" b="1" dirty="0" smtClean="0"/>
              <a:t>detalles</a:t>
            </a:r>
            <a:r>
              <a:rPr lang="es-CO" dirty="0" smtClean="0"/>
              <a:t> de la deliberación deben ser públicos</a:t>
            </a:r>
          </a:p>
          <a:p>
            <a:pPr lvl="1"/>
            <a:r>
              <a:rPr lang="es-CO" dirty="0" smtClean="0"/>
              <a:t>Ej. Quién tomó qué posición</a:t>
            </a:r>
          </a:p>
          <a:p>
            <a:pPr lvl="1"/>
            <a:endParaRPr lang="es-CO" dirty="0" smtClean="0"/>
          </a:p>
          <a:p>
            <a:r>
              <a:rPr lang="es-CO" dirty="0" smtClean="0"/>
              <a:t>Pero las </a:t>
            </a:r>
            <a:r>
              <a:rPr lang="es-CO" b="1" dirty="0" smtClean="0"/>
              <a:t>razones</a:t>
            </a:r>
            <a:r>
              <a:rPr lang="es-CO" dirty="0" smtClean="0"/>
              <a:t> que se tomaron en cuenta, y los </a:t>
            </a:r>
            <a:r>
              <a:rPr lang="es-CO" b="1" dirty="0" smtClean="0"/>
              <a:t>argumentos</a:t>
            </a:r>
            <a:r>
              <a:rPr lang="es-CO" dirty="0" smtClean="0"/>
              <a:t> que prevalecieron sí deben serlo</a:t>
            </a:r>
          </a:p>
          <a:p>
            <a:pPr lvl="1"/>
            <a:r>
              <a:rPr lang="es-CO" dirty="0" smtClean="0"/>
              <a:t>Incorporación de la evidencia</a:t>
            </a:r>
          </a:p>
          <a:p>
            <a:pPr lvl="1"/>
            <a:r>
              <a:rPr lang="es-CO" dirty="0" smtClean="0"/>
              <a:t>Claridad y transparencia sobre el raciocinio</a:t>
            </a:r>
          </a:p>
          <a:p>
            <a:pPr lvl="1"/>
            <a:r>
              <a:rPr lang="es-CO" dirty="0" smtClean="0"/>
              <a:t>Coherencia y consistencia en las políticas públicas</a:t>
            </a:r>
          </a:p>
          <a:p>
            <a:pPr lvl="1"/>
            <a:r>
              <a:rPr lang="es-CO" dirty="0" smtClean="0"/>
              <a:t>Compromiso con la equidad formal</a:t>
            </a:r>
          </a:p>
          <a:p>
            <a:r>
              <a:rPr lang="es-CO" dirty="0" smtClean="0"/>
              <a:t>Temor </a:t>
            </a:r>
            <a:r>
              <a:rPr lang="es-CO" dirty="0"/>
              <a:t>a</a:t>
            </a:r>
            <a:r>
              <a:rPr lang="es-CO" dirty="0" smtClean="0"/>
              <a:t>l </a:t>
            </a:r>
            <a:r>
              <a:rPr lang="es-CO" dirty="0" smtClean="0"/>
              <a:t>litigio es especulativo </a:t>
            </a:r>
          </a:p>
          <a:p>
            <a:pPr lvl="1"/>
            <a:r>
              <a:rPr lang="es-CO" dirty="0" smtClean="0"/>
              <a:t>Además, para defender la decisión de todos modos hay  que exponer la evidencia y los argumentos</a:t>
            </a: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6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Relevancia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A todos nos parecen admisibles las razones que se tienen en cuenta</a:t>
            </a:r>
          </a:p>
          <a:p>
            <a:pPr lvl="1"/>
            <a:r>
              <a:rPr lang="es-CO" dirty="0" smtClean="0"/>
              <a:t>Relevante: </a:t>
            </a:r>
            <a:endParaRPr lang="es-CO" dirty="0" smtClean="0"/>
          </a:p>
          <a:p>
            <a:pPr marL="857250" lvl="2" indent="0">
              <a:buNone/>
            </a:pPr>
            <a:r>
              <a:rPr lang="es-CO" sz="1700" dirty="0" smtClean="0"/>
              <a:t>*</a:t>
            </a:r>
            <a:r>
              <a:rPr lang="es-CO" sz="1700" dirty="0"/>
              <a:t>Aún si no estamos de acuerdo sobre su </a:t>
            </a:r>
            <a:r>
              <a:rPr lang="es-CO" sz="1700" dirty="0" err="1"/>
              <a:t>importpeso</a:t>
            </a:r>
            <a:r>
              <a:rPr lang="es-CO" sz="1700" dirty="0"/>
              <a:t> que se les debe dar</a:t>
            </a:r>
            <a:endParaRPr lang="es-CO" sz="1700" dirty="0" smtClean="0"/>
          </a:p>
          <a:p>
            <a:pPr lvl="2"/>
            <a:r>
              <a:rPr lang="es-CO" dirty="0" smtClean="0"/>
              <a:t>riesgo </a:t>
            </a:r>
            <a:r>
              <a:rPr lang="es-CO" dirty="0" smtClean="0"/>
              <a:t>de </a:t>
            </a:r>
            <a:r>
              <a:rPr lang="es-CO" dirty="0" smtClean="0"/>
              <a:t>intervención</a:t>
            </a:r>
          </a:p>
          <a:p>
            <a:pPr lvl="2"/>
            <a:r>
              <a:rPr lang="es-CO" dirty="0" smtClean="0"/>
              <a:t>potencial </a:t>
            </a:r>
            <a:r>
              <a:rPr lang="es-CO" dirty="0" smtClean="0"/>
              <a:t>de </a:t>
            </a:r>
            <a:r>
              <a:rPr lang="es-CO" dirty="0" smtClean="0"/>
              <a:t>beneficio</a:t>
            </a:r>
          </a:p>
          <a:p>
            <a:pPr lvl="2"/>
            <a:r>
              <a:rPr lang="es-CO" dirty="0" smtClean="0"/>
              <a:t>severidad </a:t>
            </a:r>
            <a:r>
              <a:rPr lang="es-CO" dirty="0" smtClean="0"/>
              <a:t>de la </a:t>
            </a:r>
            <a:r>
              <a:rPr lang="es-CO" dirty="0" smtClean="0"/>
              <a:t>enfermedad</a:t>
            </a:r>
          </a:p>
          <a:p>
            <a:pPr lvl="2"/>
            <a:r>
              <a:rPr lang="es-CO" dirty="0" smtClean="0"/>
              <a:t>Prevalencia</a:t>
            </a:r>
          </a:p>
          <a:p>
            <a:pPr lvl="2"/>
            <a:r>
              <a:rPr lang="es-CO" dirty="0" smtClean="0"/>
              <a:t>costo </a:t>
            </a:r>
            <a:r>
              <a:rPr lang="es-CO" dirty="0" smtClean="0"/>
              <a:t>para el </a:t>
            </a:r>
            <a:r>
              <a:rPr lang="es-CO" dirty="0" smtClean="0"/>
              <a:t>paciente</a:t>
            </a:r>
          </a:p>
          <a:p>
            <a:pPr lvl="2"/>
            <a:r>
              <a:rPr lang="es-CO" dirty="0" smtClean="0"/>
              <a:t>costo total</a:t>
            </a:r>
            <a:endParaRPr lang="es-CO" dirty="0" smtClean="0"/>
          </a:p>
          <a:p>
            <a:pPr lvl="1"/>
            <a:r>
              <a:rPr lang="es-CO" dirty="0" smtClean="0"/>
              <a:t>Relevante(?): </a:t>
            </a:r>
            <a:r>
              <a:rPr lang="es-CO" dirty="0" smtClean="0"/>
              <a:t>partido político del paciente</a:t>
            </a:r>
          </a:p>
          <a:p>
            <a:pPr marL="914400" lvl="2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93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Participación </a:t>
            </a:r>
            <a:r>
              <a:rPr lang="es-CO" dirty="0" smtClean="0">
                <a:sym typeface="Wingdings" panose="05000000000000000000" pitchFamily="2" charset="2"/>
              </a:rPr>
              <a:t> Relevancia?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s-CO" sz="3200" dirty="0" smtClean="0"/>
              <a:t>representación </a:t>
            </a:r>
            <a:r>
              <a:rPr lang="es-CO" sz="3200" dirty="0"/>
              <a:t>democrática/autoridad delegada</a:t>
            </a:r>
          </a:p>
          <a:p>
            <a:pPr marL="457200" lvl="1" indent="0" algn="ctr">
              <a:buNone/>
            </a:pPr>
            <a:r>
              <a:rPr lang="es-CO" sz="3200" dirty="0" smtClean="0"/>
              <a:t>≠ </a:t>
            </a:r>
            <a:endParaRPr lang="es-CO" sz="3200" dirty="0"/>
          </a:p>
          <a:p>
            <a:pPr marL="457200" lvl="1" indent="0" algn="ctr">
              <a:buNone/>
            </a:pPr>
            <a:r>
              <a:rPr lang="es-CO" sz="3200" dirty="0" smtClean="0"/>
              <a:t>participación</a:t>
            </a:r>
            <a:endParaRPr lang="es-CO" sz="3200" dirty="0"/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/>
              <a:t>L</a:t>
            </a:r>
            <a:r>
              <a:rPr lang="es-CO" dirty="0" smtClean="0"/>
              <a:t>a participación mejora la toma de decisiones y fortalece su legitimidad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A4R en la práctica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No es una fórmula </a:t>
            </a:r>
            <a:endParaRPr lang="es-CO" dirty="0">
              <a:sym typeface="Wingdings" panose="05000000000000000000" pitchFamily="2" charset="2"/>
            </a:endParaRPr>
          </a:p>
          <a:p>
            <a:pPr lvl="1"/>
            <a:r>
              <a:rPr lang="es-CO" dirty="0" smtClean="0">
                <a:sym typeface="Wingdings" panose="05000000000000000000" pitchFamily="2" charset="2"/>
              </a:rPr>
              <a:t>Hay diversas formas de</a:t>
            </a:r>
            <a:r>
              <a:rPr lang="es-CO" dirty="0">
                <a:sym typeface="Wingdings" panose="05000000000000000000" pitchFamily="2" charset="2"/>
              </a:rPr>
              <a:t> </a:t>
            </a:r>
            <a:r>
              <a:rPr lang="es-CO" dirty="0" err="1" smtClean="0">
                <a:sym typeface="Wingdings" panose="05000000000000000000" pitchFamily="2" charset="2"/>
              </a:rPr>
              <a:t>operacionalizarlo</a:t>
            </a:r>
            <a:endParaRPr lang="es-CO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s-CO" dirty="0" smtClean="0">
              <a:sym typeface="Wingdings" panose="05000000000000000000" pitchFamily="2" charset="2"/>
            </a:endParaRPr>
          </a:p>
          <a:p>
            <a:r>
              <a:rPr lang="es-CO" dirty="0" smtClean="0">
                <a:sym typeface="Wingdings" panose="05000000000000000000" pitchFamily="2" charset="2"/>
              </a:rPr>
              <a:t>No requiere de algún tipo de sistema en particular</a:t>
            </a:r>
          </a:p>
          <a:p>
            <a:pPr lvl="1"/>
            <a:r>
              <a:rPr lang="es-CO" dirty="0" smtClean="0">
                <a:sym typeface="Wingdings" panose="05000000000000000000" pitchFamily="2" charset="2"/>
              </a:rPr>
              <a:t>Se debe adaptar contexto normativo e institucional local</a:t>
            </a:r>
          </a:p>
          <a:p>
            <a:pPr lvl="1"/>
            <a:endParaRPr lang="es-CO" dirty="0">
              <a:sym typeface="Wingdings" panose="05000000000000000000" pitchFamily="2" charset="2"/>
            </a:endParaRP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6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Noruega</a:t>
            </a:r>
          </a:p>
          <a:p>
            <a:pPr lvl="1"/>
            <a:r>
              <a:rPr lang="es-CO" dirty="0" smtClean="0"/>
              <a:t>“Junta nacional para la calidad y la priorización en la atención de salud” (2007)</a:t>
            </a:r>
          </a:p>
          <a:p>
            <a:r>
              <a:rPr lang="es-CO" dirty="0" smtClean="0"/>
              <a:t>Reino Unido: </a:t>
            </a:r>
            <a:r>
              <a:rPr lang="es-CO" i="1" dirty="0" err="1" smtClean="0"/>
              <a:t>Citizen’s</a:t>
            </a:r>
            <a:r>
              <a:rPr lang="es-CO" i="1" dirty="0" smtClean="0"/>
              <a:t> Council</a:t>
            </a:r>
          </a:p>
          <a:p>
            <a:pPr lvl="1"/>
            <a:r>
              <a:rPr lang="es-CO" dirty="0" smtClean="0"/>
              <a:t>“Tribunal” compuesto por 30 individuos sin experticia técnica</a:t>
            </a:r>
          </a:p>
          <a:p>
            <a:pPr lvl="1"/>
            <a:r>
              <a:rPr lang="es-CO" dirty="0" smtClean="0"/>
              <a:t>Escuchan testimonio de expertos</a:t>
            </a:r>
          </a:p>
          <a:p>
            <a:pPr lvl="1"/>
            <a:r>
              <a:rPr lang="es-CO" dirty="0" smtClean="0"/>
              <a:t>Varios días de deliberación</a:t>
            </a:r>
          </a:p>
          <a:p>
            <a:pPr lvl="1"/>
            <a:r>
              <a:rPr lang="es-CO" b="1" dirty="0" smtClean="0"/>
              <a:t>Pero</a:t>
            </a:r>
            <a:r>
              <a:rPr lang="es-CO" dirty="0" smtClean="0"/>
              <a:t>… no juegan un papel directo en las decisiones de cobertura para servicios médicos (NICE)</a:t>
            </a:r>
          </a:p>
          <a:p>
            <a:pPr marL="0" indent="0">
              <a:buNone/>
            </a:pPr>
            <a:endParaRPr lang="es-CO" dirty="0" smtClean="0"/>
          </a:p>
          <a:p>
            <a:pPr lvl="1"/>
            <a:endParaRPr lang="es-CO" dirty="0" smtClean="0"/>
          </a:p>
          <a:p>
            <a:pPr lvl="1"/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1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México</a:t>
            </a:r>
          </a:p>
          <a:p>
            <a:pPr lvl="1"/>
            <a:r>
              <a:rPr lang="es-CO" dirty="0" smtClean="0"/>
              <a:t>Seguro Catastrófico (parte del Seguro </a:t>
            </a:r>
            <a:r>
              <a:rPr lang="es-CO" dirty="0"/>
              <a:t>P</a:t>
            </a:r>
            <a:r>
              <a:rPr lang="es-CO" dirty="0" smtClean="0"/>
              <a:t>opular)</a:t>
            </a:r>
          </a:p>
          <a:p>
            <a:pPr lvl="1"/>
            <a:r>
              <a:rPr lang="es-CO" dirty="0" smtClean="0"/>
              <a:t>Manual para adaptar A4R al proceso de priorización (</a:t>
            </a:r>
            <a:r>
              <a:rPr lang="es-CO" dirty="0" err="1" smtClean="0"/>
              <a:t>Daniels</a:t>
            </a:r>
            <a:r>
              <a:rPr lang="es-CO" dirty="0" smtClean="0"/>
              <a:t>, et. al. 2006)</a:t>
            </a:r>
          </a:p>
          <a:p>
            <a:pPr lvl="1"/>
            <a:r>
              <a:rPr lang="es-CO" dirty="0" smtClean="0"/>
              <a:t>Partiendo de la normatividad vigente y tomando las instancias de decisión y rectoría existentes</a:t>
            </a:r>
          </a:p>
          <a:p>
            <a:pPr lvl="1"/>
            <a:r>
              <a:rPr lang="es-CO" dirty="0" smtClean="0"/>
              <a:t>Propone una manera para incorporar la perspectiva del público en el proceso de deliberación</a:t>
            </a:r>
          </a:p>
          <a:p>
            <a:pPr lvl="1"/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690"/>
            <a:ext cx="8382000" cy="636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39000" y="6096000"/>
            <a:ext cx="685800" cy="496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Donut 5"/>
          <p:cNvSpPr/>
          <p:nvPr/>
        </p:nvSpPr>
        <p:spPr>
          <a:xfrm>
            <a:off x="5257800" y="2971800"/>
            <a:ext cx="3352800" cy="1371600"/>
          </a:xfrm>
          <a:prstGeom prst="donut">
            <a:avLst>
              <a:gd name="adj" fmla="val 125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0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Corea del Sur: </a:t>
            </a:r>
          </a:p>
          <a:p>
            <a:pPr lvl="2"/>
            <a:r>
              <a:rPr lang="es-CO" dirty="0" smtClean="0"/>
              <a:t>1977: Seguro de salud público</a:t>
            </a:r>
          </a:p>
          <a:p>
            <a:pPr lvl="2"/>
            <a:r>
              <a:rPr lang="es-CO" dirty="0" smtClean="0"/>
              <a:t>1989: Se amplía con el fin de lograr cobertura universal</a:t>
            </a:r>
          </a:p>
          <a:p>
            <a:pPr lvl="1"/>
            <a:r>
              <a:rPr lang="es-CO" dirty="0" smtClean="0"/>
              <a:t>Pero… plan de beneficios muy reducido:</a:t>
            </a:r>
          </a:p>
          <a:p>
            <a:pPr lvl="2"/>
            <a:r>
              <a:rPr lang="es-CO" dirty="0" smtClean="0"/>
              <a:t>1994: solo 6 meses por año de medicamentos para ECNT (ej. diabetes), TAC no se cubría</a:t>
            </a:r>
          </a:p>
          <a:p>
            <a:pPr lvl="2"/>
            <a:r>
              <a:rPr lang="es-CO" dirty="0" smtClean="0"/>
              <a:t>2005: no se cubrían RMN</a:t>
            </a:r>
          </a:p>
          <a:p>
            <a:pPr lvl="2"/>
            <a:r>
              <a:rPr lang="es-CO" dirty="0"/>
              <a:t>T</a:t>
            </a:r>
            <a:r>
              <a:rPr lang="es-CO" dirty="0" smtClean="0"/>
              <a:t>odavía no incluye ultrasonido</a:t>
            </a:r>
          </a:p>
          <a:p>
            <a:pPr lvl="2"/>
            <a:r>
              <a:rPr lang="es-CO" dirty="0" smtClean="0"/>
              <a:t>Copagos altos (30% de total)</a:t>
            </a:r>
          </a:p>
          <a:p>
            <a:r>
              <a:rPr lang="es-CO" dirty="0" smtClean="0"/>
              <a:t>¡Presión del público!</a:t>
            </a:r>
          </a:p>
          <a:p>
            <a:pPr lvl="2"/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5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“Consejo de Ciudadanos”: tres ensayos de prueba (Oh et. al. 2015)</a:t>
            </a:r>
          </a:p>
          <a:p>
            <a:pPr lvl="1"/>
            <a:r>
              <a:rPr lang="es-CO" dirty="0" smtClean="0"/>
              <a:t>Metodología</a:t>
            </a:r>
          </a:p>
          <a:p>
            <a:pPr lvl="2"/>
            <a:r>
              <a:rPr lang="es-CO" dirty="0" smtClean="0"/>
              <a:t>Selección de un grupo de personas del público general (no expertos) </a:t>
            </a:r>
            <a:r>
              <a:rPr lang="es-CO" dirty="0" smtClean="0">
                <a:sym typeface="Wingdings" panose="05000000000000000000" pitchFamily="2" charset="2"/>
              </a:rPr>
              <a:t>y se obtiene opinión sobre caso de priorización hipotético</a:t>
            </a:r>
            <a:endParaRPr lang="es-CO" dirty="0" smtClean="0"/>
          </a:p>
          <a:p>
            <a:pPr lvl="2"/>
            <a:r>
              <a:rPr lang="es-CO" dirty="0" smtClean="0"/>
              <a:t>Reciben información de expertos y académicos</a:t>
            </a:r>
          </a:p>
          <a:p>
            <a:pPr lvl="2"/>
            <a:r>
              <a:rPr lang="es-CO" dirty="0" smtClean="0"/>
              <a:t>Deliberan </a:t>
            </a:r>
          </a:p>
          <a:p>
            <a:pPr marL="914400" lvl="2" indent="0">
              <a:buNone/>
            </a:pPr>
            <a:r>
              <a:rPr lang="es-CO" dirty="0" smtClean="0"/>
              <a:t>(4 días total)</a:t>
            </a:r>
          </a:p>
          <a:p>
            <a:pPr lvl="2"/>
            <a:r>
              <a:rPr lang="es-CO" dirty="0" smtClean="0"/>
              <a:t>Se vuelve a obtener su respuesta al mismo caso</a:t>
            </a:r>
          </a:p>
          <a:p>
            <a:pPr lvl="1"/>
            <a:r>
              <a:rPr lang="es-CO" dirty="0" smtClean="0"/>
              <a:t>Conclusión, </a:t>
            </a:r>
            <a:r>
              <a:rPr lang="es-CO" dirty="0"/>
              <a:t>l</a:t>
            </a:r>
            <a:r>
              <a:rPr lang="es-CO" dirty="0" smtClean="0"/>
              <a:t>a deliberación:</a:t>
            </a:r>
          </a:p>
          <a:p>
            <a:pPr lvl="2"/>
            <a:r>
              <a:rPr lang="es-CO" dirty="0" smtClean="0"/>
              <a:t>A</a:t>
            </a:r>
            <a:r>
              <a:rPr lang="es-CO" b="1" dirty="0" smtClean="0"/>
              <a:t>umenta </a:t>
            </a:r>
            <a:r>
              <a:rPr lang="es-CO" dirty="0" smtClean="0"/>
              <a:t>la cantidad de dinero que la gente está dispuesta a contribuir al sistema de salud </a:t>
            </a:r>
            <a:endParaRPr lang="es-CO" dirty="0"/>
          </a:p>
          <a:p>
            <a:pPr lvl="2"/>
            <a:r>
              <a:rPr lang="es-CO" b="1" dirty="0" smtClean="0"/>
              <a:t>Disminuye </a:t>
            </a:r>
            <a:r>
              <a:rPr lang="es-CO" dirty="0" smtClean="0"/>
              <a:t>su interés en que se cubran algunos beneficios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2008: ¿Estaría dispuesto a pagar más dinero para expandir los beneficios de salud que usted recibe? ¿Para ampliar la cobertura a poblaciones vulnerables (ej. adultos mayores)?</a:t>
            </a:r>
          </a:p>
          <a:p>
            <a:pPr lvl="1"/>
            <a:r>
              <a:rPr lang="es-CO" dirty="0" smtClean="0"/>
              <a:t>Antes de deliberar: 46%</a:t>
            </a:r>
          </a:p>
          <a:p>
            <a:pPr lvl="1"/>
            <a:r>
              <a:rPr lang="es-CO" dirty="0" smtClean="0"/>
              <a:t>Después de deliberar 63%</a:t>
            </a: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1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¿Cuál es el problema?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dirty="0" smtClean="0"/>
          </a:p>
          <a:p>
            <a:pPr marL="0" indent="0" algn="ctr">
              <a:buNone/>
            </a:pPr>
            <a:r>
              <a:rPr lang="es-CO" sz="4000" dirty="0" smtClean="0"/>
              <a:t>Desacuerdos </a:t>
            </a:r>
          </a:p>
          <a:p>
            <a:pPr marL="0" indent="0" algn="ctr">
              <a:buNone/>
            </a:pPr>
            <a:r>
              <a:rPr lang="es-CO" sz="4000" b="1" dirty="0" smtClean="0"/>
              <a:t>razonables</a:t>
            </a:r>
          </a:p>
          <a:p>
            <a:pPr marL="0" indent="0" algn="ctr">
              <a:buNone/>
            </a:pPr>
            <a:r>
              <a:rPr lang="es-CO" sz="2800" dirty="0" smtClean="0"/>
              <a:t>(razonable: disposición a encontrar términos de cooperación mutuamente aceptables)</a:t>
            </a:r>
            <a:endParaRPr lang="es-CO" sz="4000" b="1" dirty="0" smtClean="0"/>
          </a:p>
          <a:p>
            <a:pPr marL="0" indent="0" algn="ctr">
              <a:buNone/>
            </a:pPr>
            <a:r>
              <a:rPr lang="es-CO" sz="4000" dirty="0" smtClean="0"/>
              <a:t>+ </a:t>
            </a:r>
          </a:p>
          <a:p>
            <a:pPr marL="0" indent="0" algn="ctr">
              <a:buNone/>
            </a:pPr>
            <a:r>
              <a:rPr lang="es-CO" sz="4000" b="1" dirty="0" smtClean="0"/>
              <a:t>Límites</a:t>
            </a:r>
            <a:r>
              <a:rPr lang="es-CO" sz="4000" dirty="0" smtClean="0"/>
              <a:t> inevitables</a:t>
            </a:r>
          </a:p>
          <a:p>
            <a:pPr marL="0" indent="0" algn="ctr">
              <a:buNone/>
            </a:pPr>
            <a:r>
              <a:rPr lang="es-CO" sz="2800" dirty="0" smtClean="0"/>
              <a:t>(fa frontera de posibilidades es más amplia que la frontera de producción)</a:t>
            </a:r>
            <a:endParaRPr lang="es-CO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75375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2010: ¿Se deberían incluir tratamientos para ciertas enfermedades/ciertos servicios específicos en el seguro de salud público?</a:t>
            </a:r>
          </a:p>
          <a:p>
            <a:pPr lvl="1"/>
            <a:r>
              <a:rPr lang="es-CO" dirty="0" smtClean="0"/>
              <a:t>Enfermedades: severas pero raras, y comunes 			   `          pero leves</a:t>
            </a:r>
          </a:p>
          <a:p>
            <a:pPr lvl="1"/>
            <a:r>
              <a:rPr lang="es-CO" dirty="0" smtClean="0"/>
              <a:t>Servicios específicos: vacunas y citas con 				             	especialistas</a:t>
            </a:r>
          </a:p>
          <a:p>
            <a:r>
              <a:rPr lang="es-CO" dirty="0" smtClean="0"/>
              <a:t>Apoyo para incluir enfermedades severas y para vacunas </a:t>
            </a:r>
            <a:r>
              <a:rPr lang="es-CO" b="1" dirty="0" smtClean="0"/>
              <a:t>aumentó</a:t>
            </a:r>
            <a:endParaRPr lang="es-CO" dirty="0" smtClean="0"/>
          </a:p>
          <a:p>
            <a:r>
              <a:rPr lang="es-CO" dirty="0" smtClean="0"/>
              <a:t>Apoyo para incluir enfermedades leves y para especialistas </a:t>
            </a:r>
            <a:r>
              <a:rPr lang="es-CO" b="1" dirty="0" smtClean="0"/>
              <a:t>disminuyó</a:t>
            </a: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1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2012: ¿Usted considera que se debe incluir servicios como amniocentesis para tamizaje prenatal para </a:t>
            </a:r>
            <a:r>
              <a:rPr lang="es-CO" dirty="0" err="1" smtClean="0"/>
              <a:t>Sx</a:t>
            </a:r>
            <a:r>
              <a:rPr lang="es-CO" dirty="0" smtClean="0"/>
              <a:t>. Down y tamizaje para DM del embarazo?</a:t>
            </a:r>
          </a:p>
          <a:p>
            <a:pPr lvl="1"/>
            <a:r>
              <a:rPr lang="es-CO" dirty="0" smtClean="0"/>
              <a:t>Apoyo para incluir tamizaje para DM del embarazo </a:t>
            </a:r>
            <a:r>
              <a:rPr lang="es-CO" b="1" dirty="0" smtClean="0"/>
              <a:t>aumentó</a:t>
            </a:r>
          </a:p>
          <a:p>
            <a:pPr lvl="1"/>
            <a:r>
              <a:rPr lang="es-CO" dirty="0" smtClean="0"/>
              <a:t>Apoyo para incluir amniocentesis </a:t>
            </a:r>
            <a:r>
              <a:rPr lang="es-CO" b="1" dirty="0" err="1" smtClean="0"/>
              <a:t>disminyuó</a:t>
            </a:r>
            <a:r>
              <a:rPr lang="es-CO" b="1" dirty="0" smtClean="0"/>
              <a:t> </a:t>
            </a:r>
            <a:r>
              <a:rPr lang="es-CO" dirty="0" smtClean="0"/>
              <a:t>(“dado que no hay tratamiento”)</a:t>
            </a:r>
          </a:p>
          <a:p>
            <a:pPr lvl="1"/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6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 en la práctica: </a:t>
            </a:r>
            <a:br>
              <a:rPr lang="es-CO" dirty="0" smtClean="0"/>
            </a:br>
            <a:r>
              <a:rPr lang="es-CO" dirty="0" smtClean="0"/>
              <a:t>algunas aproximaciones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 raíz de estos resultados, a finales del 2012 se implementó el “Consejo de Ciudadanos” como parte de la política </a:t>
            </a:r>
            <a:r>
              <a:rPr lang="es-CO" dirty="0" err="1" smtClean="0"/>
              <a:t>naciona</a:t>
            </a:r>
            <a:endParaRPr lang="es-CO" dirty="0" smtClean="0"/>
          </a:p>
          <a:p>
            <a:pPr lvl="1"/>
            <a:r>
              <a:rPr lang="es-CO" dirty="0" smtClean="0"/>
              <a:t>Consideraron </a:t>
            </a:r>
            <a:r>
              <a:rPr lang="es-CO" dirty="0" smtClean="0"/>
              <a:t>45 prestaciones, </a:t>
            </a:r>
            <a:endParaRPr lang="es-CO" dirty="0" smtClean="0"/>
          </a:p>
          <a:p>
            <a:pPr lvl="1"/>
            <a:r>
              <a:rPr lang="es-CO" dirty="0" smtClean="0"/>
              <a:t>Recomendaron </a:t>
            </a:r>
            <a:r>
              <a:rPr lang="es-CO" dirty="0" smtClean="0"/>
              <a:t>que se incluyeran 23 </a:t>
            </a:r>
            <a:endParaRPr lang="es-CO" dirty="0"/>
          </a:p>
          <a:p>
            <a:pPr marL="857250" lvl="2" indent="0">
              <a:buNone/>
            </a:pPr>
            <a:r>
              <a:rPr lang="es-CO" sz="2000" dirty="0" smtClean="0"/>
              <a:t>(</a:t>
            </a:r>
            <a:r>
              <a:rPr lang="es-CO" sz="2000" dirty="0" smtClean="0"/>
              <a:t>patrón similar a </a:t>
            </a:r>
            <a:r>
              <a:rPr lang="es-CO" sz="2000" smtClean="0"/>
              <a:t>los </a:t>
            </a:r>
            <a:r>
              <a:rPr lang="es-CO" sz="2000" smtClean="0"/>
              <a:t>ensayos)</a:t>
            </a:r>
            <a:endParaRPr lang="es-CO" dirty="0"/>
          </a:p>
          <a:p>
            <a:pPr lvl="1"/>
            <a:r>
              <a:rPr lang="es-CO" dirty="0" smtClean="0"/>
              <a:t>Favorecieron </a:t>
            </a:r>
            <a:r>
              <a:rPr lang="es-CO" dirty="0" smtClean="0"/>
              <a:t>aumento en el monto de contribución al sistema de salud </a:t>
            </a:r>
          </a:p>
          <a:p>
            <a:pPr marL="457200" lvl="1" indent="0">
              <a:buNone/>
            </a:pPr>
            <a:endParaRPr lang="es-CO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8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Preguntas</a:t>
            </a:r>
            <a:endParaRPr lang="es-C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010-FE3C-4449-A453-2FD90E22BB99}" type="slidenum">
              <a:rPr lang="en-US" smtClean="0"/>
              <a:t>23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1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CO" sz="3600" dirty="0" smtClean="0"/>
              <a:t>¿</a:t>
            </a:r>
            <a:r>
              <a:rPr lang="es-CO" dirty="0" smtClean="0"/>
              <a:t>En que condiciones podemos confiarle a otro (ej. el estado) la </a:t>
            </a:r>
            <a:r>
              <a:rPr lang="es-CO" sz="3600" b="1" dirty="0" smtClean="0"/>
              <a:t>autoridad moral</a:t>
            </a:r>
            <a:r>
              <a:rPr lang="es-CO" sz="3600" dirty="0" smtClean="0"/>
              <a:t> </a:t>
            </a:r>
            <a:r>
              <a:rPr lang="es-CO" dirty="0" smtClean="0"/>
              <a:t>para decidir estos asuntos?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CO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CO" dirty="0" smtClean="0"/>
              <a:t>¿Cuándo nos parecería que la decisión (cualquiera que sea) es</a:t>
            </a:r>
            <a:r>
              <a:rPr lang="es-CO" b="1" dirty="0" smtClean="0"/>
              <a:t> legítima</a:t>
            </a:r>
            <a:r>
              <a:rPr lang="es-CO" dirty="0" smtClean="0"/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36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>Justicia ≠ legitimidad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r>
              <a:rPr lang="es-CO" dirty="0" smtClean="0"/>
              <a:t>Una autoridad legítima puede actuar injustamente (ej. el juez que condena a un inocente)</a:t>
            </a:r>
          </a:p>
          <a:p>
            <a:pPr lvl="1"/>
            <a:r>
              <a:rPr lang="es-CO" dirty="0" smtClean="0"/>
              <a:t>(justicia procedimental imperfecta)</a:t>
            </a:r>
          </a:p>
          <a:p>
            <a:r>
              <a:rPr lang="es-CO" dirty="0" smtClean="0"/>
              <a:t>Quién toma la decisión no tiene autoridad pero el proceso nos parece justo (el ej. cortar la torta)</a:t>
            </a:r>
          </a:p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13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s-CO" dirty="0" smtClean="0"/>
              <a:t>…pero Justicia </a:t>
            </a:r>
            <a:r>
              <a:rPr lang="es-CO" dirty="0" smtClean="0">
                <a:sym typeface="Wingdings" panose="05000000000000000000" pitchFamily="2" charset="2"/>
              </a:rPr>
              <a:t> legitimidad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/>
              <a:t>¿Cuáles son las condiciones para que </a:t>
            </a:r>
            <a:r>
              <a:rPr lang="es-CO" dirty="0" smtClean="0"/>
              <a:t>… ?</a:t>
            </a:r>
            <a:endParaRPr lang="es-CO" dirty="0" smtClean="0"/>
          </a:p>
          <a:p>
            <a:pPr marL="0" indent="0" algn="ctr">
              <a:buNone/>
            </a:pPr>
            <a:endParaRPr lang="es-CO" b="1" dirty="0" smtClean="0"/>
          </a:p>
          <a:p>
            <a:pPr marL="0" indent="0" algn="ctr">
              <a:buNone/>
            </a:pPr>
            <a:r>
              <a:rPr lang="es-CO" b="1" dirty="0" smtClean="0"/>
              <a:t>PROCESO JUSTO </a:t>
            </a:r>
            <a:r>
              <a:rPr lang="es-CO" b="1" dirty="0" smtClean="0">
                <a:sym typeface="Wingdings" panose="05000000000000000000" pitchFamily="2" charset="2"/>
              </a:rPr>
              <a:t> RESULTADOS JUSTOS &amp; 		   LEGÍTIMOS</a:t>
            </a:r>
          </a:p>
          <a:p>
            <a:pPr marL="0" indent="0" algn="ctr">
              <a:buNone/>
            </a:pPr>
            <a:endParaRPr lang="es-CO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1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CO" b="1" i="1" dirty="0" err="1" smtClean="0"/>
              <a:t>Accountability</a:t>
            </a:r>
            <a:r>
              <a:rPr lang="es-CO" b="1" i="1" dirty="0" smtClean="0"/>
              <a:t> </a:t>
            </a:r>
            <a:r>
              <a:rPr lang="es-CO" b="1" i="1" dirty="0" err="1" smtClean="0"/>
              <a:t>for</a:t>
            </a:r>
            <a:r>
              <a:rPr lang="es-CO" b="1" i="1" dirty="0" smtClean="0"/>
              <a:t> </a:t>
            </a:r>
            <a:r>
              <a:rPr lang="es-CO" b="1" i="1" dirty="0" err="1" smtClean="0"/>
              <a:t>Reasonableness</a:t>
            </a:r>
            <a:r>
              <a:rPr lang="es-CO" b="1" i="1" dirty="0"/>
              <a:t/>
            </a:r>
            <a:br>
              <a:rPr lang="es-CO" b="1" i="1" dirty="0"/>
            </a:br>
            <a:r>
              <a:rPr lang="es-CO" b="1" i="1" dirty="0" smtClean="0"/>
              <a:t>A</a:t>
            </a:r>
            <a:r>
              <a:rPr lang="es-CO" b="1" dirty="0" smtClean="0"/>
              <a:t>4R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sz="3600" dirty="0" err="1" smtClean="0"/>
              <a:t>Daniels</a:t>
            </a:r>
            <a:r>
              <a:rPr lang="es-CO" sz="3600" dirty="0" smtClean="0"/>
              <a:t> &amp; Sabin, 1997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800" dirty="0" smtClean="0"/>
              <a:t>“</a:t>
            </a:r>
            <a:r>
              <a:rPr lang="es-CO" sz="4800" dirty="0"/>
              <a:t>Razonabilidad exigible</a:t>
            </a:r>
            <a:r>
              <a:rPr lang="es-CO" sz="4800" dirty="0" smtClean="0"/>
              <a:t>” </a:t>
            </a:r>
            <a:endParaRPr lang="es-CO" sz="4000" dirty="0" smtClean="0"/>
          </a:p>
          <a:p>
            <a:pPr marL="0" indent="0" algn="ctr">
              <a:buNone/>
            </a:pPr>
            <a:r>
              <a:rPr lang="es-CO" sz="4000" dirty="0" smtClean="0"/>
              <a:t>(ser responsable por ser razonable)</a:t>
            </a:r>
            <a:endParaRPr lang="es-CO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75375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9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A4R</a:t>
            </a:r>
            <a:br>
              <a:rPr lang="es-CO" dirty="0" smtClean="0"/>
            </a:br>
            <a:r>
              <a:rPr lang="es-CO" dirty="0" smtClean="0"/>
              <a:t>(</a:t>
            </a:r>
            <a:r>
              <a:rPr lang="es-CO" dirty="0" err="1" smtClean="0"/>
              <a:t>Daniels</a:t>
            </a:r>
            <a:r>
              <a:rPr lang="es-CO" dirty="0" smtClean="0"/>
              <a:t> &amp; Sabin, 1997)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“</a:t>
            </a:r>
            <a:r>
              <a:rPr lang="es-CO" dirty="0" smtClean="0"/>
              <a:t>Las </a:t>
            </a:r>
            <a:r>
              <a:rPr lang="es-CO" b="1" dirty="0" smtClean="0"/>
              <a:t>razones </a:t>
            </a:r>
            <a:r>
              <a:rPr lang="es-CO" dirty="0" smtClean="0"/>
              <a:t>para las decisiones sobre los límites importantes </a:t>
            </a:r>
            <a:r>
              <a:rPr lang="es-CO" b="1" dirty="0" smtClean="0"/>
              <a:t>deben ser públicas</a:t>
            </a:r>
            <a:r>
              <a:rPr lang="es-CO" dirty="0" smtClean="0"/>
              <a:t>”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“Exige que las </a:t>
            </a:r>
            <a:r>
              <a:rPr lang="es-CO" dirty="0" smtClean="0"/>
              <a:t>entidades públicas </a:t>
            </a:r>
            <a:r>
              <a:rPr lang="es-CO" dirty="0" smtClean="0"/>
              <a:t>sean</a:t>
            </a:r>
            <a:r>
              <a:rPr lang="es-CO" b="1" dirty="0" smtClean="0"/>
              <a:t> </a:t>
            </a:r>
            <a:r>
              <a:rPr lang="es-CO" b="1" dirty="0" smtClean="0"/>
              <a:t>explícitas sobre sus compromisos </a:t>
            </a:r>
            <a:r>
              <a:rPr lang="es-CO" dirty="0" smtClean="0"/>
              <a:t>de valores</a:t>
            </a:r>
            <a:r>
              <a:rPr lang="es-CO" b="1" dirty="0" smtClean="0"/>
              <a:t> </a:t>
            </a:r>
            <a:r>
              <a:rPr lang="es-CO" dirty="0" smtClean="0"/>
              <a:t>… y permite que todos aprendamos sobre su implicaciones y las podamos</a:t>
            </a:r>
            <a:r>
              <a:rPr lang="es-CO" b="1" dirty="0" smtClean="0"/>
              <a:t> cuestionar con argumentos</a:t>
            </a:r>
            <a:r>
              <a:rPr lang="es-CO" dirty="0" smtClean="0"/>
              <a:t>”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3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Las 4 condiciones de </a:t>
            </a:r>
            <a:r>
              <a:rPr lang="es-CO" dirty="0" smtClean="0"/>
              <a:t>la</a:t>
            </a:r>
            <a:br>
              <a:rPr lang="es-CO" dirty="0" smtClean="0"/>
            </a:br>
            <a:r>
              <a:rPr lang="es-CO" dirty="0" smtClean="0"/>
              <a:t> </a:t>
            </a:r>
            <a:r>
              <a:rPr lang="es-CO" dirty="0" smtClean="0"/>
              <a:t>“razonabilidad exigible”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 fontScale="85000" lnSpcReduction="20000"/>
          </a:bodyPr>
          <a:lstStyle/>
          <a:p>
            <a:r>
              <a:rPr lang="es-CO" sz="4600" i="1" u="sng" dirty="0" smtClean="0"/>
              <a:t>1. Publicidad</a:t>
            </a:r>
            <a:r>
              <a:rPr lang="es-CO" i="1" dirty="0" smtClean="0"/>
              <a:t>:</a:t>
            </a:r>
            <a:r>
              <a:rPr lang="es-CO" dirty="0" smtClean="0"/>
              <a:t> las </a:t>
            </a:r>
            <a:r>
              <a:rPr lang="es-CO" b="1" dirty="0" smtClean="0"/>
              <a:t>razones </a:t>
            </a:r>
            <a:r>
              <a:rPr lang="es-CO" dirty="0" smtClean="0"/>
              <a:t>detrás de las decisiones sobre </a:t>
            </a:r>
            <a:r>
              <a:rPr lang="es-CO" dirty="0"/>
              <a:t>los límites</a:t>
            </a:r>
            <a:r>
              <a:rPr lang="es-CO" b="1" dirty="0"/>
              <a:t> </a:t>
            </a:r>
            <a:r>
              <a:rPr lang="es-CO" dirty="0"/>
              <a:t>directos e </a:t>
            </a:r>
            <a:r>
              <a:rPr lang="es-CO" dirty="0" smtClean="0"/>
              <a:t>indirectos</a:t>
            </a:r>
            <a:r>
              <a:rPr lang="es-CO" b="1" dirty="0" smtClean="0"/>
              <a:t> </a:t>
            </a:r>
            <a:r>
              <a:rPr lang="es-CO" dirty="0" smtClean="0"/>
              <a:t>deben ser </a:t>
            </a:r>
            <a:r>
              <a:rPr lang="es-CO" b="1" dirty="0" smtClean="0"/>
              <a:t>accesibles públicamente</a:t>
            </a:r>
            <a:endParaRPr lang="es-CO" dirty="0" smtClean="0"/>
          </a:p>
          <a:p>
            <a:r>
              <a:rPr lang="es-CO" sz="4600" i="1" u="sng" dirty="0"/>
              <a:t>2</a:t>
            </a:r>
            <a:r>
              <a:rPr lang="es-CO" sz="4600" i="1" u="sng" dirty="0" smtClean="0"/>
              <a:t>. Relevancia</a:t>
            </a:r>
            <a:r>
              <a:rPr lang="es-CO" i="1" dirty="0" smtClean="0"/>
              <a:t>:</a:t>
            </a:r>
            <a:r>
              <a:rPr lang="es-CO" dirty="0" smtClean="0"/>
              <a:t>  las personas están de acuerdo que están buscando una buena atención de salud con recursos limitados</a:t>
            </a:r>
          </a:p>
          <a:p>
            <a:r>
              <a:rPr lang="es-CO" sz="4600" i="1" u="sng" dirty="0" smtClean="0"/>
              <a:t>3. Revisión y apelación</a:t>
            </a:r>
            <a:r>
              <a:rPr lang="es-CO" i="1" dirty="0" smtClean="0"/>
              <a:t>:</a:t>
            </a:r>
            <a:r>
              <a:rPr lang="es-CO" dirty="0" smtClean="0"/>
              <a:t> Debe haber mecanismos de</a:t>
            </a:r>
            <a:r>
              <a:rPr lang="es-CO" b="1" dirty="0" smtClean="0"/>
              <a:t> apelación</a:t>
            </a:r>
            <a:r>
              <a:rPr lang="es-CO" dirty="0" smtClean="0"/>
              <a:t>, y oportunidades para </a:t>
            </a:r>
            <a:r>
              <a:rPr lang="es-CO" b="1" dirty="0" smtClean="0"/>
              <a:t>revisar y mejorar</a:t>
            </a:r>
            <a:r>
              <a:rPr lang="es-CO" dirty="0"/>
              <a:t> </a:t>
            </a:r>
            <a:r>
              <a:rPr lang="es-CO" dirty="0" smtClean="0"/>
              <a:t>una política a la luz de </a:t>
            </a:r>
            <a:r>
              <a:rPr lang="es-CO" b="1" dirty="0" smtClean="0"/>
              <a:t>nuevos</a:t>
            </a:r>
            <a:r>
              <a:rPr lang="es-CO" dirty="0" smtClean="0"/>
              <a:t> argumentos o evidencia</a:t>
            </a:r>
          </a:p>
          <a:p>
            <a:r>
              <a:rPr lang="es-CO" sz="4600" i="1" u="sng" dirty="0" smtClean="0"/>
              <a:t>4. Rectoría</a:t>
            </a:r>
            <a:r>
              <a:rPr lang="es-CO" i="1" dirty="0" smtClean="0"/>
              <a:t>:</a:t>
            </a:r>
            <a:r>
              <a:rPr lang="es-CO" dirty="0" smtClean="0"/>
              <a:t> Debe haber mecanismos de </a:t>
            </a:r>
            <a:r>
              <a:rPr lang="es-CO" b="1" dirty="0" smtClean="0"/>
              <a:t>regulación y cumplimiento </a:t>
            </a:r>
            <a:r>
              <a:rPr lang="es-CO" dirty="0" smtClean="0"/>
              <a:t>para la aplicación </a:t>
            </a:r>
            <a:r>
              <a:rPr lang="es-CO" b="1" dirty="0" smtClean="0"/>
              <a:t>consistente</a:t>
            </a:r>
            <a:r>
              <a:rPr lang="es-CO" dirty="0" smtClean="0"/>
              <a:t> de </a:t>
            </a:r>
            <a:r>
              <a:rPr lang="es-CO" i="1" dirty="0" smtClean="0"/>
              <a:t>1-3</a:t>
            </a:r>
            <a:endParaRPr lang="es-CO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1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 smtClean="0"/>
              <a:t>¿Procedimientos justos?</a:t>
            </a:r>
          </a:p>
          <a:p>
            <a:endParaRPr lang="es-CO" dirty="0" smtClean="0"/>
          </a:p>
          <a:p>
            <a:r>
              <a:rPr lang="es-CO" dirty="0" smtClean="0"/>
              <a:t>Operación del libre mercado</a:t>
            </a:r>
          </a:p>
          <a:p>
            <a:r>
              <a:rPr lang="es-CO" dirty="0" smtClean="0"/>
              <a:t>Análisis de costo efectividad (por sí solo)</a:t>
            </a:r>
          </a:p>
          <a:p>
            <a:r>
              <a:rPr lang="es-CO" dirty="0" smtClean="0"/>
              <a:t>Votación simple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5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CBE5B99AB69B0458AA30D8E99725390" ma:contentTypeVersion="2" ma:contentTypeDescription="Crear nuevo documento." ma:contentTypeScope="" ma:versionID="681f804e20deb942e93913db567e92c6">
  <xsd:schema xmlns:xsd="http://www.w3.org/2001/XMLSchema" xmlns:xs="http://www.w3.org/2001/XMLSchema" xmlns:p="http://schemas.microsoft.com/office/2006/metadata/properties" xmlns:ns2="3bfbf733-a6c3-488d-a481-abc1b690c7db" xmlns:ns3="cfdb3f1e-bf88-4bc4-9adb-b895a9aad7bb" targetNamespace="http://schemas.microsoft.com/office/2006/metadata/properties" ma:root="true" ma:fieldsID="f146d09ab51ed56ba3bb02a6feef0b15" ns2:_="" ns3:_="">
    <xsd:import namespace="3bfbf733-a6c3-488d-a481-abc1b690c7db"/>
    <xsd:import namespace="cfdb3f1e-bf88-4bc4-9adb-b895a9aad7b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a106f1428ee45318db580f6c124e34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b3f1e-bf88-4bc4-9adb-b895a9aad7bb" elementFormDefault="qualified">
    <xsd:import namespace="http://schemas.microsoft.com/office/2006/documentManagement/types"/>
    <xsd:import namespace="http://schemas.microsoft.com/office/infopath/2007/PartnerControls"/>
    <xsd:element name="la106f1428ee45318db580f6c124e343" ma:index="12" nillable="true" ma:taxonomy="true" ma:internalName="la106f1428ee45318db580f6c124e343" ma:taxonomyFieldName="meta" ma:displayName="meta" ma:default="" ma:fieldId="{5a106f14-28ee-4531-8db5-80f6c124e343}" ma:sspId="db7c8d2a-9a43-4318-8fc1-f38eea5fd839" ma:termSetId="97093443-8426-460e-8536-6a0852648c4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fbf733-a6c3-488d-a481-abc1b690c7db">AVMXRNAJRR5T-2109138803-380</_dlc_DocId>
    <_dlc_DocIdUrl xmlns="3bfbf733-a6c3-488d-a481-abc1b690c7db">
      <Url>https://www.ins.gov.co/_layouts/15/DocIdRedir.aspx?ID=AVMXRNAJRR5T-2109138803-380</Url>
      <Description>AVMXRNAJRR5T-2109138803-380</Description>
    </_dlc_DocIdUrl>
    <la106f1428ee45318db580f6c124e343 xmlns="cfdb3f1e-bf88-4bc4-9adb-b895a9aad7bb">
      <Terms xmlns="http://schemas.microsoft.com/office/infopath/2007/PartnerControls"/>
    </la106f1428ee45318db580f6c124e343>
  </documentManagement>
</p:properties>
</file>

<file path=customXml/itemProps1.xml><?xml version="1.0" encoding="utf-8"?>
<ds:datastoreItem xmlns:ds="http://schemas.openxmlformats.org/officeDocument/2006/customXml" ds:itemID="{D55248B7-362D-4141-98CD-B3B47CDC0300}"/>
</file>

<file path=customXml/itemProps2.xml><?xml version="1.0" encoding="utf-8"?>
<ds:datastoreItem xmlns:ds="http://schemas.openxmlformats.org/officeDocument/2006/customXml" ds:itemID="{6688C1F1-A614-4E2C-94A3-051FB9B41900}"/>
</file>

<file path=customXml/itemProps3.xml><?xml version="1.0" encoding="utf-8"?>
<ds:datastoreItem xmlns:ds="http://schemas.openxmlformats.org/officeDocument/2006/customXml" ds:itemID="{48576B5E-4BC0-442B-AF01-A5E2FC6676CB}"/>
</file>

<file path=customXml/itemProps4.xml><?xml version="1.0" encoding="utf-8"?>
<ds:datastoreItem xmlns:ds="http://schemas.openxmlformats.org/officeDocument/2006/customXml" ds:itemID="{1D0B78C7-BCD0-49EB-B2FA-858A5CB94726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678</TotalTime>
  <Words>999</Words>
  <Application>Microsoft Office PowerPoint</Application>
  <PresentationFormat>On-screen Show (4:3)</PresentationFormat>
  <Paragraphs>136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Proceso justo y legítimo para priorizar en salud</vt:lpstr>
      <vt:lpstr>¿Cuál es el problema?</vt:lpstr>
      <vt:lpstr>PowerPoint Presentation</vt:lpstr>
      <vt:lpstr> Justicia ≠ legitimidad</vt:lpstr>
      <vt:lpstr>…pero Justicia  legitimidad</vt:lpstr>
      <vt:lpstr>Accountability for Reasonableness A4R Daniels &amp; Sabin, 1997</vt:lpstr>
      <vt:lpstr>A4R (Daniels &amp; Sabin, 1997)</vt:lpstr>
      <vt:lpstr>Las 4 condiciones de la  “razonabilidad exigible”</vt:lpstr>
      <vt:lpstr>PowerPoint Presentation</vt:lpstr>
      <vt:lpstr>Publicidad</vt:lpstr>
      <vt:lpstr>Relevancia</vt:lpstr>
      <vt:lpstr>Participación  Relevancia?</vt:lpstr>
      <vt:lpstr>A4R en la práctica</vt:lpstr>
      <vt:lpstr>A4R en la práctica:  algunas aproximaciones</vt:lpstr>
      <vt:lpstr>A4R en la práctica:  algunas aproximaciones</vt:lpstr>
      <vt:lpstr>PowerPoint Presentation</vt:lpstr>
      <vt:lpstr>A4R en la práctica:  algunas aproximaciones</vt:lpstr>
      <vt:lpstr>A4R en la práctica:  algunas aproximaciones</vt:lpstr>
      <vt:lpstr>A4R en la práctica:  algunas aproximaciones</vt:lpstr>
      <vt:lpstr>A4R en la práctica:  algunas aproximaciones</vt:lpstr>
      <vt:lpstr>A4R en la práctica:  algunas aproximaciones</vt:lpstr>
      <vt:lpstr>A4R en la práctica:  algunas aproximaciones</vt:lpstr>
      <vt:lpstr>Preguntas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Julian</dc:title>
  <dc:creator>Julian Urrutia</dc:creator>
  <cp:lastModifiedBy>Julian Urrutia</cp:lastModifiedBy>
  <cp:revision>53</cp:revision>
  <dcterms:created xsi:type="dcterms:W3CDTF">2015-04-20T17:19:35Z</dcterms:created>
  <dcterms:modified xsi:type="dcterms:W3CDTF">2015-04-21T13:55:27Z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0x010100BCBE5B99AB69B0458AA30D8E99725390</vt:lpwstr>
  </property>
  <property fmtid="{D5CDD505-2E9C-101B-9397-08002B2CF9AE}" pid="3" name="_dlc_DocIdItemGuid">
    <vt:lpwstr>b36c5a64-0643-481f-899b-9174abbdf362</vt:lpwstr>
  </property>
</Properties>
</file>